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3" r:id="rId2"/>
    <p:sldId id="259" r:id="rId3"/>
    <p:sldId id="260" r:id="rId4"/>
    <p:sldId id="261" r:id="rId5"/>
    <p:sldId id="262" r:id="rId6"/>
    <p:sldId id="263" r:id="rId7"/>
    <p:sldId id="264" r:id="rId8"/>
    <p:sldId id="279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3C5A-CA46-4C40-BFFF-9756DE1F5657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EF4CF-6008-490E-989E-74D5234F6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986D8-385F-4549-9064-05DEACC9DAA0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A1EC5-A1BD-4104-8085-CB44A0B0F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A1EC5-A1BD-4104-8085-CB44A0B0F3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A6E5B-A5E9-4E1F-AA32-5D456FFE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Engineering Computing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6858000" cy="1600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Chapter 1 – Part B</a:t>
            </a:r>
          </a:p>
          <a:p>
            <a:r>
              <a:rPr lang="en-US" sz="3600" b="1" dirty="0" smtClean="0"/>
              <a:t>A Tutorial Introduction</a:t>
            </a:r>
            <a:r>
              <a:rPr lang="en-US" sz="3600" b="1" baseline="30000" dirty="0" smtClean="0"/>
              <a:t> continued</a:t>
            </a:r>
            <a:endParaRPr lang="en-US" sz="3600" b="1" dirty="0"/>
          </a:p>
          <a:p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09775" y="2400300"/>
            <a:ext cx="5124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r>
              <a:rPr lang="en-US" dirty="0" smtClean="0"/>
              <a:t>Word Counting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629650" cy="5734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76400" y="4419600"/>
            <a:ext cx="5715000" cy="19812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590800"/>
            <a:ext cx="2343150" cy="1809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1.6 Arrays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43000"/>
            <a:ext cx="82296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write a program to count the number of occurrences of each digit, of white space characters (blank, tab, newline), and of all other characters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57400"/>
            <a:ext cx="6096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209800" y="3162300"/>
            <a:ext cx="2362200" cy="2286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81300" y="4419600"/>
            <a:ext cx="2667000" cy="2286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9850" y="2438400"/>
            <a:ext cx="2343150" cy="1809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2743200" y="4419600"/>
            <a:ext cx="4724400" cy="11430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count the number of occurrences of all “vowels”, i.e. ‘a’, ‘e’, ‘</a:t>
            </a:r>
            <a:r>
              <a:rPr lang="en-US" dirty="0" err="1" smtClean="0"/>
              <a:t>i</a:t>
            </a:r>
            <a:r>
              <a:rPr lang="en-US" dirty="0" smtClean="0"/>
              <a:t>’ , ‘o’ and ‘u’. Use an array of counters.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4648200" cy="105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143000" y="205740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A function provides a convenient way to encapsulate some computation, which can then be used without worrying about its implementation.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62050" y="2828836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With properly designed functions, it is possible to ignore </a:t>
            </a:r>
            <a:r>
              <a:rPr lang="en-US" i="1" dirty="0" smtClean="0"/>
              <a:t>how a job is done; knowing what is done is sufficient.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62050" y="3657600"/>
            <a:ext cx="7282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functions like </a:t>
            </a:r>
            <a:r>
              <a:rPr lang="en-US" i="1" u="sng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US" dirty="0" smtClean="0"/>
              <a:t>, </a:t>
            </a:r>
            <a:r>
              <a:rPr lang="en-US" i="1" u="sng" dirty="0" err="1" smtClean="0">
                <a:solidFill>
                  <a:schemeClr val="accent2">
                    <a:lumMod val="50000"/>
                  </a:schemeClr>
                </a:solidFill>
              </a:rPr>
              <a:t>getchar</a:t>
            </a:r>
            <a:r>
              <a:rPr lang="en-US" dirty="0" smtClean="0"/>
              <a:t> and </a:t>
            </a:r>
            <a:r>
              <a:rPr lang="en-US" i="1" u="sng" dirty="0" err="1" smtClean="0">
                <a:solidFill>
                  <a:schemeClr val="accent2">
                    <a:lumMod val="50000"/>
                  </a:schemeClr>
                </a:solidFill>
              </a:rPr>
              <a:t>putchar</a:t>
            </a:r>
            <a:r>
              <a:rPr lang="en-US" dirty="0" smtClean="0"/>
              <a:t> have been supplied by C Library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1100" y="4135219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Write the function power(</a:t>
            </a:r>
            <a:r>
              <a:rPr lang="en-US" dirty="0" err="1" smtClean="0"/>
              <a:t>m,n</a:t>
            </a:r>
            <a:r>
              <a:rPr lang="en-US" dirty="0" smtClean="0"/>
              <a:t>) to raise an integer m to a positive integer power n. That is, the value of power(2,5) is 32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power(</a:t>
            </a:r>
            <a:r>
              <a:rPr lang="en-US" b="1" dirty="0" err="1" smtClean="0"/>
              <a:t>m,n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33600"/>
            <a:ext cx="6762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71600" y="4572000"/>
            <a:ext cx="67056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 function definition has this form: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return-type function-name(parameter declarations, if any)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{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declarations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Statements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return 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expression;</a:t>
            </a:r>
            <a:endParaRPr lang="en-US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}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2400300"/>
            <a:ext cx="5334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24150" y="2362200"/>
            <a:ext cx="2095500" cy="3810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05000" y="2438400"/>
            <a:ext cx="6858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00200" y="2895600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3429000"/>
            <a:ext cx="3505200" cy="685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4171950"/>
            <a:ext cx="1219200" cy="2286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685800" y="3657600"/>
            <a:ext cx="2286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1600200" y="3352800"/>
            <a:ext cx="22860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2"/>
          </p:cNvCxnSpPr>
          <p:nvPr/>
        </p:nvCxnSpPr>
        <p:spPr>
          <a:xfrm rot="16200000" flipV="1">
            <a:off x="3638550" y="2876550"/>
            <a:ext cx="2438400" cy="2171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0" idx="2"/>
          </p:cNvCxnSpPr>
          <p:nvPr/>
        </p:nvCxnSpPr>
        <p:spPr>
          <a:xfrm rot="5400000" flipH="1" flipV="1">
            <a:off x="971550" y="4210050"/>
            <a:ext cx="25146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1" idx="2"/>
          </p:cNvCxnSpPr>
          <p:nvPr/>
        </p:nvCxnSpPr>
        <p:spPr>
          <a:xfrm rot="5400000" flipH="1" flipV="1">
            <a:off x="1943100" y="4305300"/>
            <a:ext cx="18288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2" idx="2"/>
          </p:cNvCxnSpPr>
          <p:nvPr/>
        </p:nvCxnSpPr>
        <p:spPr>
          <a:xfrm rot="5400000" flipH="1" flipV="1">
            <a:off x="1362075" y="5095875"/>
            <a:ext cx="184785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Call a Function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8410575" cy="3248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1.9 Character Arrays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371600"/>
            <a:ext cx="6553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The most common type of array in C is the array of characters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1905000"/>
            <a:ext cx="65532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write a program that reads a set of text lines and prints the longest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3990975"/>
            <a:ext cx="6667500" cy="1343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552" y="1600200"/>
            <a:ext cx="639089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err="1" smtClean="0">
                <a:solidFill>
                  <a:schemeClr val="accent2">
                    <a:lumMod val="75000"/>
                  </a:schemeClr>
                </a:solidFill>
              </a:rPr>
              <a:t>getline</a:t>
            </a:r>
            <a:r>
              <a:rPr lang="en-US" dirty="0" smtClean="0"/>
              <a:t>: read a line into s, return length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25244"/>
            <a:ext cx="8229600" cy="307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smtClean="0">
                <a:solidFill>
                  <a:schemeClr val="accent2">
                    <a:lumMod val="75000"/>
                  </a:schemeClr>
                </a:solidFill>
              </a:rPr>
              <a:t>Copy </a:t>
            </a:r>
            <a:r>
              <a:rPr lang="en-US" dirty="0" smtClean="0"/>
              <a:t>: copy ’from’ into ’to’; assume ‘to’ is big enough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3" y="3238500"/>
            <a:ext cx="8677275" cy="2247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Input and Output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3505200"/>
            <a:ext cx="29163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 smtClean="0"/>
              <a:t>c = </a:t>
            </a:r>
            <a:r>
              <a:rPr lang="en-US" sz="3600" dirty="0" err="1" smtClean="0"/>
              <a:t>getchar</a:t>
            </a:r>
            <a:r>
              <a:rPr lang="en-US" sz="3600" dirty="0" smtClean="0"/>
              <a:t>();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5562600"/>
            <a:ext cx="1371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Variable ‘c’</a:t>
            </a:r>
            <a:endParaRPr lang="en-US" dirty="0"/>
          </a:p>
        </p:txBody>
      </p:sp>
      <p:pic>
        <p:nvPicPr>
          <p:cNvPr id="2053" name="Picture 5" descr="C:\Users\Faramarz\AppData\Local\Microsoft\Windows\Temporary Internet Files\Content.IE5\BXAD85MJ\MC9003898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343400"/>
            <a:ext cx="1660550" cy="1808683"/>
          </a:xfrm>
          <a:prstGeom prst="rect">
            <a:avLst/>
          </a:prstGeom>
          <a:noFill/>
        </p:spPr>
      </p:pic>
      <p:cxnSp>
        <p:nvCxnSpPr>
          <p:cNvPr id="14" name="Curved Connector 13"/>
          <p:cNvCxnSpPr>
            <a:stCxn id="10" idx="3"/>
          </p:cNvCxnSpPr>
          <p:nvPr/>
        </p:nvCxnSpPr>
        <p:spPr>
          <a:xfrm flipV="1">
            <a:off x="5334000" y="4953000"/>
            <a:ext cx="1828800" cy="7942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Callout 1 7"/>
          <p:cNvSpPr/>
          <p:nvPr/>
        </p:nvSpPr>
        <p:spPr>
          <a:xfrm>
            <a:off x="609600" y="4953000"/>
            <a:ext cx="2743200" cy="762000"/>
          </a:xfrm>
          <a:prstGeom prst="borderCallout1">
            <a:avLst>
              <a:gd name="adj1" fmla="val -1250"/>
              <a:gd name="adj2" fmla="val 50000"/>
              <a:gd name="adj3" fmla="val -182346"/>
              <a:gd name="adj4" fmla="val 489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reads the </a:t>
            </a:r>
            <a:r>
              <a:rPr lang="en-US" i="1" dirty="0" smtClean="0"/>
              <a:t>next input character from a text stream</a:t>
            </a:r>
            <a:endParaRPr lang="en-US" dirty="0"/>
          </a:p>
        </p:txBody>
      </p:sp>
      <p:pic>
        <p:nvPicPr>
          <p:cNvPr id="9" name="Picture 3" descr="C:\Users\Faramarz\AppData\Local\Microsoft\Windows\Temporary Internet Files\Content.IE5\4JQ47DRX\MC9002821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28800"/>
            <a:ext cx="1851660" cy="1652321"/>
          </a:xfrm>
          <a:prstGeom prst="rect">
            <a:avLst/>
          </a:prstGeom>
          <a:noFill/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How Strings Are Stored!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3505200"/>
            <a:ext cx="1600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/>
              <a:t>"hello\n"</a:t>
            </a:r>
            <a:endParaRPr lang="en-US" sz="28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29000" y="3733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667250"/>
            <a:ext cx="60864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File Copying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00200"/>
            <a:ext cx="5257800" cy="8382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0675" y="3057525"/>
            <a:ext cx="6029325" cy="3343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5"/>
                                      </p:to>
                                    </p:set>
                                    <p:animEffect filter="image" prLst="opacity: 0.95">
                                      <p:cBhvr rctx="IE">
                                        <p:cTn id="7" dur="indefinite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File Copying</a:t>
            </a:r>
            <a:br>
              <a:rPr lang="en-US" b="1" dirty="0" smtClean="0"/>
            </a:br>
            <a:r>
              <a:rPr lang="en-US" i="1" dirty="0" smtClean="0"/>
              <a:t>Compact Form</a:t>
            </a:r>
            <a:endParaRPr lang="en-US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134100" cy="2676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00" y="5105400"/>
            <a:ext cx="61722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parentheses around the assignment, within the condition are necessary!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6096000"/>
            <a:ext cx="2013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 = </a:t>
            </a:r>
            <a:r>
              <a:rPr lang="en-US" dirty="0" err="1" smtClean="0"/>
              <a:t>getchar</a:t>
            </a:r>
            <a:r>
              <a:rPr lang="en-US" dirty="0" smtClean="0"/>
              <a:t>() != EOF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53000" y="6096000"/>
            <a:ext cx="2155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 = (</a:t>
            </a:r>
            <a:r>
              <a:rPr lang="en-US" dirty="0" err="1" smtClean="0"/>
              <a:t>getchar</a:t>
            </a:r>
            <a:r>
              <a:rPr lang="en-US" dirty="0" smtClean="0"/>
              <a:t>() != EOF)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6096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438400"/>
            <a:ext cx="4648200" cy="646331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Exercise 1-6. Verify that the expression </a:t>
            </a:r>
            <a:r>
              <a:rPr lang="en-US" b="1" dirty="0" err="1" smtClean="0"/>
              <a:t>getchar</a:t>
            </a:r>
            <a:r>
              <a:rPr lang="en-US" b="1" dirty="0" smtClean="0"/>
              <a:t>() != EOF is 0 or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3810000"/>
            <a:ext cx="4572000" cy="64633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b="1" dirty="0" smtClean="0"/>
              <a:t>Exercise 1-7. Write a program to print the value of EOF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Counting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6877050" cy="3362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62200" y="4343400"/>
            <a:ext cx="1295400" cy="24765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2362200" y="5562600"/>
            <a:ext cx="2209800" cy="914400"/>
          </a:xfrm>
          <a:prstGeom prst="borderCallout1">
            <a:avLst>
              <a:gd name="adj1" fmla="val -6250"/>
              <a:gd name="adj2" fmla="val 47349"/>
              <a:gd name="adj3" fmla="val -105833"/>
              <a:gd name="adj4" fmla="val 2585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Auto-increment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Equivalent to: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nc</a:t>
            </a:r>
            <a:r>
              <a:rPr lang="en-US" dirty="0" smtClean="0">
                <a:solidFill>
                  <a:srgbClr val="C00000"/>
                </a:solidFill>
              </a:rPr>
              <a:t> = </a:t>
            </a:r>
            <a:r>
              <a:rPr lang="en-US" dirty="0" err="1" smtClean="0">
                <a:solidFill>
                  <a:srgbClr val="C00000"/>
                </a:solidFill>
              </a:rPr>
              <a:t>nc</a:t>
            </a:r>
            <a:r>
              <a:rPr lang="en-US" dirty="0" smtClean="0">
                <a:solidFill>
                  <a:srgbClr val="C00000"/>
                </a:solidFill>
              </a:rPr>
              <a:t> +1;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Counting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75" y="2057400"/>
            <a:ext cx="5495925" cy="3352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352800" y="4305300"/>
            <a:ext cx="2514600" cy="4953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057400"/>
            <a:ext cx="7162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Write a program named </a:t>
            </a:r>
            <a:r>
              <a:rPr lang="en-US" sz="2400" dirty="0" err="1" smtClean="0"/>
              <a:t>BlankCounting.c</a:t>
            </a:r>
            <a:r>
              <a:rPr lang="en-US" sz="2400" dirty="0" smtClean="0"/>
              <a:t> to count </a:t>
            </a:r>
            <a:r>
              <a:rPr lang="en-US" sz="2400" dirty="0" smtClean="0"/>
              <a:t>blanks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60000"/>
          </a:blip>
          <a:srcRect/>
          <a:stretch>
            <a:fillRect/>
          </a:stretch>
        </p:blipFill>
        <p:spPr bwMode="auto">
          <a:xfrm>
            <a:off x="1752600" y="3352800"/>
            <a:ext cx="5752560" cy="305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Counting</a:t>
            </a:r>
            <a:br>
              <a:rPr lang="en-US" dirty="0" smtClean="0"/>
            </a:br>
            <a:r>
              <a:rPr lang="en-US" dirty="0" smtClean="0"/>
              <a:t>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Initialize</a:t>
            </a:r>
          </a:p>
          <a:p>
            <a:pPr lvl="1"/>
            <a:r>
              <a:rPr lang="en-US" dirty="0" smtClean="0"/>
              <a:t> State = OUT  </a:t>
            </a:r>
            <a:r>
              <a:rPr lang="en-US" dirty="0" smtClean="0">
                <a:solidFill>
                  <a:srgbClr val="0070C0"/>
                </a:solidFill>
              </a:rPr>
              <a:t>/* start assuming not within a word */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nc</a:t>
            </a:r>
            <a:r>
              <a:rPr lang="en-US" dirty="0" smtClean="0"/>
              <a:t> = </a:t>
            </a:r>
            <a:r>
              <a:rPr lang="en-US" dirty="0" err="1" smtClean="0"/>
              <a:t>nl</a:t>
            </a:r>
            <a:r>
              <a:rPr lang="en-US" dirty="0" smtClean="0"/>
              <a:t> = </a:t>
            </a:r>
            <a:r>
              <a:rPr lang="en-US" dirty="0" err="1" smtClean="0"/>
              <a:t>nw</a:t>
            </a:r>
            <a:r>
              <a:rPr lang="en-US" dirty="0" smtClean="0"/>
              <a:t> = 0 </a:t>
            </a:r>
            <a:r>
              <a:rPr lang="en-US" dirty="0" smtClean="0">
                <a:solidFill>
                  <a:srgbClr val="0070C0"/>
                </a:solidFill>
              </a:rPr>
              <a:t>/* all counters are cleared*/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while (c= character) != EOF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++</a:t>
            </a:r>
            <a:r>
              <a:rPr lang="en-US" dirty="0" err="1" smtClean="0"/>
              <a:t>nc</a:t>
            </a:r>
            <a:endParaRPr lang="en-US" dirty="0" smtClean="0"/>
          </a:p>
          <a:p>
            <a:pPr lvl="1"/>
            <a:r>
              <a:rPr lang="en-US" dirty="0" smtClean="0"/>
              <a:t> if  c== \</a:t>
            </a:r>
            <a:r>
              <a:rPr lang="en-US" dirty="0" err="1" smtClean="0"/>
              <a:t>nl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++</a:t>
            </a:r>
            <a:r>
              <a:rPr lang="en-US" dirty="0" err="1" smtClean="0"/>
              <a:t>nl</a:t>
            </a:r>
            <a:endParaRPr lang="en-US" dirty="0" smtClean="0"/>
          </a:p>
          <a:p>
            <a:pPr lvl="1"/>
            <a:r>
              <a:rPr lang="en-US" dirty="0" smtClean="0"/>
              <a:t> if c is a white character – i.e. ‘ ‘, ‘\n’ or ‘\t’</a:t>
            </a:r>
          </a:p>
          <a:p>
            <a:pPr lvl="2"/>
            <a:r>
              <a:rPr lang="en-US" dirty="0" smtClean="0"/>
              <a:t>State = OUT  </a:t>
            </a:r>
            <a:r>
              <a:rPr lang="en-US" dirty="0" smtClean="0">
                <a:solidFill>
                  <a:srgbClr val="0070C0"/>
                </a:solidFill>
              </a:rPr>
              <a:t>/* start of the none white character will create a word */</a:t>
            </a:r>
          </a:p>
          <a:p>
            <a:pPr lvl="1"/>
            <a:r>
              <a:rPr lang="en-US" dirty="0" smtClean="0"/>
              <a:t> else if State == OUT</a:t>
            </a:r>
          </a:p>
          <a:p>
            <a:pPr lvl="2"/>
            <a:r>
              <a:rPr lang="en-US" dirty="0" smtClean="0"/>
              <a:t>State = IN</a:t>
            </a:r>
          </a:p>
          <a:p>
            <a:pPr lvl="2"/>
            <a:r>
              <a:rPr lang="en-US" dirty="0" smtClean="0"/>
              <a:t>++</a:t>
            </a:r>
            <a:r>
              <a:rPr lang="en-US" dirty="0" err="1" smtClean="0"/>
              <a:t>nw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}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2667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This*is**a*test!</a:t>
            </a:r>
            <a:endParaRPr lang="en-US" sz="3600" dirty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3505200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3497818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05800" y="3505200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3276600"/>
            <a:ext cx="9144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3657600"/>
            <a:ext cx="9144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3859768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3852386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05800" y="3859768"/>
            <a:ext cx="533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00" y="3276600"/>
            <a:ext cx="9144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29000" y="3657600"/>
            <a:ext cx="9144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B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6E5B-A5E9-4E1F-AA32-5D456FFE291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5120</TotalTime>
  <Words>636</Words>
  <Application>Microsoft Office PowerPoint</Application>
  <PresentationFormat>On-screen Show (4:3)</PresentationFormat>
  <Paragraphs>128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Engineering Computing I</vt:lpstr>
      <vt:lpstr>Character Input and Output</vt:lpstr>
      <vt:lpstr>File Copying</vt:lpstr>
      <vt:lpstr>File Copying Compact Form</vt:lpstr>
      <vt:lpstr>Exercises</vt:lpstr>
      <vt:lpstr>Character Counting</vt:lpstr>
      <vt:lpstr>Line Counting</vt:lpstr>
      <vt:lpstr>Exercise </vt:lpstr>
      <vt:lpstr>Word Counting Pseudo Code</vt:lpstr>
      <vt:lpstr>Word Counting</vt:lpstr>
      <vt:lpstr>1.6 Arrays</vt:lpstr>
      <vt:lpstr>Exercise</vt:lpstr>
      <vt:lpstr>Slide 13</vt:lpstr>
      <vt:lpstr>function power(m,n)</vt:lpstr>
      <vt:lpstr>How to Call a Function</vt:lpstr>
      <vt:lpstr>1.9 Character Arrays</vt:lpstr>
      <vt:lpstr>Slide 17</vt:lpstr>
      <vt:lpstr>getline: read a line into s, return length</vt:lpstr>
      <vt:lpstr>Copy : copy ’from’ into ’to’; assume ‘to’ is big enough</vt:lpstr>
      <vt:lpstr> How Strings Are Stored!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Computing I</dc:title>
  <dc:creator>Faramarz</dc:creator>
  <cp:lastModifiedBy>Faramarz</cp:lastModifiedBy>
  <cp:revision>15</cp:revision>
  <dcterms:created xsi:type="dcterms:W3CDTF">2011-01-02T16:34:57Z</dcterms:created>
  <dcterms:modified xsi:type="dcterms:W3CDTF">2011-02-22T05:32:08Z</dcterms:modified>
</cp:coreProperties>
</file>